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5"/>
  </p:notesMasterIdLst>
  <p:handoutMasterIdLst>
    <p:handoutMasterId r:id="rId16"/>
  </p:handoutMasterIdLst>
  <p:sldIdLst>
    <p:sldId id="256" r:id="rId8"/>
    <p:sldId id="271" r:id="rId9"/>
    <p:sldId id="321" r:id="rId10"/>
    <p:sldId id="323" r:id="rId11"/>
    <p:sldId id="324" r:id="rId12"/>
    <p:sldId id="322" r:id="rId13"/>
    <p:sldId id="305" r:id="rId1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23"/>
            <p14:sldId id="324"/>
            <p14:sldId id="322"/>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B91121"/>
    <a:srgbClr val="FAFAFA"/>
    <a:srgbClr val="F7F7F7"/>
    <a:srgbClr val="EEF6F0"/>
    <a:srgbClr val="70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65014" autoAdjust="0"/>
  </p:normalViewPr>
  <p:slideViewPr>
    <p:cSldViewPr>
      <p:cViewPr varScale="1">
        <p:scale>
          <a:sx n="95" d="100"/>
          <a:sy n="95" d="100"/>
        </p:scale>
        <p:origin x="768" y="78"/>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C9F07-41B7-400B-BE63-4FF003BDA9C4}"/>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a:extLst>
              <a:ext uri="{FF2B5EF4-FFF2-40B4-BE49-F238E27FC236}">
                <a16:creationId xmlns:a16="http://schemas.microsoft.com/office/drawing/2014/main" id="{BE64257F-C598-4063-95E4-6153EFD75B26}"/>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267FA5E1-C9C8-4E37-9952-831FB29BD504}" type="datetimeFigureOut">
              <a:rPr lang="en-US" smtClean="0"/>
              <a:t>4/2/2020</a:t>
            </a:fld>
            <a:endParaRPr lang="en-US"/>
          </a:p>
        </p:txBody>
      </p:sp>
      <p:sp>
        <p:nvSpPr>
          <p:cNvPr id="4" name="Footer Placeholder 3">
            <a:extLst>
              <a:ext uri="{FF2B5EF4-FFF2-40B4-BE49-F238E27FC236}">
                <a16:creationId xmlns:a16="http://schemas.microsoft.com/office/drawing/2014/main" id="{578F9D47-3F66-4E6E-BC4B-D6EFACDD77F7}"/>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9B2932A3-8367-4B3D-A6EF-B40DEEE180C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B25DA727-4E9D-4984-95FA-DDDFC31EA188}" type="slidenum">
              <a:rPr lang="en-US" smtClean="0"/>
              <a:t>‹#›</a:t>
            </a:fld>
            <a:endParaRPr lang="en-US"/>
          </a:p>
        </p:txBody>
      </p:sp>
    </p:spTree>
    <p:extLst>
      <p:ext uri="{BB962C8B-B14F-4D97-AF65-F5344CB8AC3E}">
        <p14:creationId xmlns:p14="http://schemas.microsoft.com/office/powerpoint/2010/main" val="151353174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Database Overview</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4/2/2020</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993" indent="-169993">
              <a:buFontTx/>
              <a:buChar char="-"/>
            </a:pPr>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F4CC13F-4BBB-49EA-84E6-8F63BB2BFE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F7CD15-55F0-4AE0-B2F1-0406630079E1}"/>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15584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C6F81C77-55F5-4650-ADAB-143FF407CA2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0A22FB2-3F66-4CB5-B456-5FB2FE10DE8E}"/>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Day 2: Database Overview</a:t>
            </a:r>
          </a:p>
        </p:txBody>
      </p:sp>
      <p:sp>
        <p:nvSpPr>
          <p:cNvPr id="5" name="Footer Placeholder 4"/>
          <p:cNvSpPr>
            <a:spLocks noGrp="1"/>
          </p:cNvSpPr>
          <p:nvPr>
            <p:ph type="ftr" sz="quarter" idx="4"/>
          </p:nvPr>
        </p:nvSpPr>
        <p:spPr/>
        <p:txBody>
          <a:bodyPr/>
          <a:lstStyle/>
          <a:p>
            <a:r>
              <a:rPr lang="en-US"/>
              <a:t>Advanced Python</a:t>
            </a:r>
          </a:p>
        </p:txBody>
      </p:sp>
      <p:sp>
        <p:nvSpPr>
          <p:cNvPr id="6" name="Slide Number Placeholder 5"/>
          <p:cNvSpPr>
            <a:spLocks noGrp="1"/>
          </p:cNvSpPr>
          <p:nvPr>
            <p:ph type="sldNum" sz="quarter" idx="5"/>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9340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things to think about and/or try. This is totally optional … nothing for you to send to me.</a:t>
            </a:r>
          </a:p>
          <a:p>
            <a:endParaRPr lang="en-US" baseline="0" dirty="0"/>
          </a:p>
          <a:p>
            <a:r>
              <a:rPr lang="en-US" baseline="0" dirty="0"/>
              <a:t>Think about a table for customer information. How would you model a list of purchases over time? How would you model a list of favorite authors? (Hint: join tables)</a:t>
            </a:r>
          </a:p>
          <a:p>
            <a:endParaRPr lang="en-US" baseline="0" dirty="0"/>
          </a:p>
          <a:p>
            <a:r>
              <a:rPr lang="en-US" baseline="0" dirty="0"/>
              <a:t>How would you model a temperature network of multiple houses each with multiple sensors each? Only worry about the CURRENT VALUE for the sensor. But give some thought to how you would store historic data for each sensor.</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7</a:t>
            </a:fld>
            <a:endParaRPr lang="en-US">
              <a:solidFill>
                <a:prstClr val="black"/>
              </a:solidFill>
            </a:endParaRPr>
          </a:p>
        </p:txBody>
      </p:sp>
      <p:sp>
        <p:nvSpPr>
          <p:cNvPr id="5" name="Footer Placeholder 4">
            <a:extLst>
              <a:ext uri="{FF2B5EF4-FFF2-40B4-BE49-F238E27FC236}">
                <a16:creationId xmlns:a16="http://schemas.microsoft.com/office/drawing/2014/main" id="{16D2D21A-57F1-412E-B2BC-299D381DF96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C0BF5907-F0BD-45FC-B7B8-6C093E7322F9}"/>
              </a:ext>
            </a:extLst>
          </p:cNvPr>
          <p:cNvSpPr>
            <a:spLocks noGrp="1"/>
          </p:cNvSpPr>
          <p:nvPr>
            <p:ph type="hdr" sz="quarter" idx="12"/>
          </p:nvPr>
        </p:nvSpPr>
        <p:spPr/>
        <p:txBody>
          <a:bodyPr/>
          <a:lstStyle/>
          <a:p>
            <a:r>
              <a:rPr lang="en-US"/>
              <a:t>Day 2: Database Overview</a:t>
            </a:r>
          </a:p>
        </p:txBody>
      </p:sp>
    </p:spTree>
    <p:extLst>
      <p:ext uri="{BB962C8B-B14F-4D97-AF65-F5344CB8AC3E}">
        <p14:creationId xmlns:p14="http://schemas.microsoft.com/office/powerpoint/2010/main" val="95421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Object Oriented </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lass_diagra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allyfy.com/uml-dia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Templates and Tools</a:t>
            </a:r>
          </a:p>
        </p:txBody>
      </p:sp>
      <p:sp>
        <p:nvSpPr>
          <p:cNvPr id="3" name="Content Placeholder 2"/>
          <p:cNvSpPr>
            <a:spLocks noGrp="1"/>
          </p:cNvSpPr>
          <p:nvPr>
            <p:ph idx="1"/>
          </p:nvPr>
        </p:nvSpPr>
        <p:spPr>
          <a:xfrm>
            <a:off x="304800" y="1200151"/>
            <a:ext cx="3962400" cy="2514599"/>
          </a:xfrm>
        </p:spPr>
        <p:txBody>
          <a:bodyPr>
            <a:normAutofit/>
          </a:bodyPr>
          <a:lstStyle/>
          <a:p>
            <a:pPr>
              <a:buFont typeface="Arial" charset="0"/>
              <a:buChar char="•"/>
            </a:pPr>
            <a:r>
              <a:rPr lang="en-US" dirty="0"/>
              <a:t>Stuff</a:t>
            </a:r>
          </a:p>
          <a:p>
            <a:pPr>
              <a:buFont typeface="Arial" charset="0"/>
              <a:buChar char="•"/>
            </a:pPr>
            <a:r>
              <a:rPr lang="en-US" dirty="0"/>
              <a:t>More stuff</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194798"/>
            <a:ext cx="4188928" cy="2784136"/>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https://en.wikipedia.org/wiki/Class_diagram</a:t>
            </a:r>
            <a:endParaRPr lang="en-US" dirty="0"/>
          </a:p>
          <a:p>
            <a:pPr marL="0" indent="0">
              <a:buNone/>
            </a:pPr>
            <a:endParaRPr lang="en-US" dirty="0"/>
          </a:p>
          <a:p>
            <a:pPr marL="0" indent="0">
              <a:buNone/>
            </a:pPr>
            <a:r>
              <a:rPr lang="en-US" dirty="0">
                <a:hlinkClick r:id="rId4"/>
              </a:rPr>
              <a:t>https://tallyfy.com/uml-diagram/</a:t>
            </a:r>
            <a:endParaRPr lang="en-US" dirty="0"/>
          </a:p>
          <a:p>
            <a:pPr marL="0" indent="0">
              <a:buNone/>
            </a:pPr>
            <a:endParaRPr lang="en-US" dirty="0"/>
          </a:p>
          <a:p>
            <a:pPr marL="0" indent="0">
              <a:buNone/>
            </a:pPr>
            <a:endParaRPr lang="en-US" dirty="0"/>
          </a:p>
          <a:p>
            <a:pPr marL="0" indent="0">
              <a:buNone/>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p:cNvPicPr>
            <a:picLocks noChangeAspect="1"/>
          </p:cNvPicPr>
          <p:nvPr/>
        </p:nvPicPr>
        <p:blipFill>
          <a:blip r:embed="rId5"/>
          <a:stretch>
            <a:fillRect/>
          </a:stretch>
        </p:blipFill>
        <p:spPr>
          <a:xfrm>
            <a:off x="1432985" y="2356960"/>
            <a:ext cx="6519543" cy="2470627"/>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7567-96E7-49DD-B959-F2BE2399502B}"/>
              </a:ext>
            </a:extLst>
          </p:cNvPr>
          <p:cNvSpPr>
            <a:spLocks noGrp="1"/>
          </p:cNvSpPr>
          <p:nvPr>
            <p:ph type="title"/>
          </p:nvPr>
        </p:nvSpPr>
        <p:spPr/>
        <p:txBody>
          <a:bodyPr/>
          <a:lstStyle/>
          <a:p>
            <a:r>
              <a:rPr lang="en-US" dirty="0"/>
              <a:t>Code Colors</a:t>
            </a:r>
          </a:p>
        </p:txBody>
      </p:sp>
      <p:sp>
        <p:nvSpPr>
          <p:cNvPr id="4" name="Slide Number Placeholder 3">
            <a:extLst>
              <a:ext uri="{FF2B5EF4-FFF2-40B4-BE49-F238E27FC236}">
                <a16:creationId xmlns:a16="http://schemas.microsoft.com/office/drawing/2014/main" id="{AB2D89FA-64DC-4D88-B89C-E3FB51A2482F}"/>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Rectangle 4">
            <a:extLst>
              <a:ext uri="{FF2B5EF4-FFF2-40B4-BE49-F238E27FC236}">
                <a16:creationId xmlns:a16="http://schemas.microsoft.com/office/drawing/2014/main" id="{2DF3098A-0A3B-481F-B23A-F728F946738F}"/>
              </a:ext>
            </a:extLst>
          </p:cNvPr>
          <p:cNvSpPr/>
          <p:nvPr/>
        </p:nvSpPr>
        <p:spPr>
          <a:xfrm>
            <a:off x="203353" y="712884"/>
            <a:ext cx="3245386" cy="3344634"/>
          </a:xfrm>
          <a:prstGeom prst="rect">
            <a:avLst/>
          </a:prstGeom>
          <a:solidFill>
            <a:schemeClr val="accent1">
              <a:lumMod val="20000"/>
              <a:lumOff val="80000"/>
            </a:schemeClr>
          </a:solidFill>
          <a:ln>
            <a:solidFill>
              <a:schemeClr val="tx1"/>
            </a:solidFill>
          </a:ln>
        </p:spPr>
        <p:txBody>
          <a:bodyPr wrap="square">
            <a:spAutoFit/>
          </a:bodyPr>
          <a:lstStyle/>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        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virtual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5032"/>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1837FB9-2ABD-4DBB-801E-E75D0C7B86D9}"/>
              </a:ext>
            </a:extLst>
          </p:cNvPr>
          <p:cNvSpPr/>
          <p:nvPr/>
        </p:nvSpPr>
        <p:spPr>
          <a:xfrm>
            <a:off x="5636965" y="834660"/>
            <a:ext cx="3245386" cy="3706912"/>
          </a:xfrm>
          <a:prstGeom prst="rect">
            <a:avLst/>
          </a:prstGeom>
          <a:solidFill>
            <a:schemeClr val="bg1">
              <a:lumMod val="95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        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7F0055"/>
                </a:solidFill>
                <a:latin typeface="Consolas" panose="020B0609020204030204" pitchFamily="49" charset="0"/>
                <a:ea typeface="Calibri" panose="020F0502020204030204" pitchFamily="34" charset="0"/>
                <a:cs typeface="Consolas" panose="020B0609020204030204" pitchFamily="49" charset="0"/>
              </a:rPr>
              <a:t>this</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C0"/>
                </a:solidFill>
                <a:latin typeface="Consolas" panose="020B0609020204030204" pitchFamily="49" charset="0"/>
                <a:ea typeface="Calibri" panose="020F0502020204030204" pitchFamily="34" charset="0"/>
                <a:cs typeface="Consolas" panose="020B0609020204030204" pitchFamily="49" charset="0"/>
              </a:rPr>
              <a: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1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Clock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Clock(23,59,59);</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dirty="0">
                <a:solidFill>
                  <a:srgbClr val="7F0055"/>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6A3E3E"/>
                </a:solidFill>
                <a:latin typeface="Consolas" panose="020B0609020204030204" pitchFamily="49" charset="0"/>
                <a:ea typeface="Calibri" panose="020F0502020204030204" pitchFamily="34" charset="0"/>
                <a:cs typeface="Consolas" panose="020B0609020204030204" pitchFamily="49" charset="0"/>
              </a:rPr>
              <a: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6A3E3E"/>
                </a:solidFill>
                <a:latin typeface="Consolas" panose="020B0609020204030204" pitchFamily="49" charset="0"/>
                <a:ea typeface="Calibri" panose="020F0502020204030204" pitchFamily="34" charset="0"/>
                <a:cs typeface="Consolas" panose="020B0609020204030204" pitchFamily="49" charset="0"/>
              </a:rPr>
              <a:t>c</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0F9F728F-5634-4A40-BBA8-77B581DBB1DD}"/>
              </a:ext>
            </a:extLst>
          </p:cNvPr>
          <p:cNvSpPr/>
          <p:nvPr/>
        </p:nvSpPr>
        <p:spPr>
          <a:xfrm>
            <a:off x="2806225" y="1744801"/>
            <a:ext cx="2628900" cy="2257798"/>
          </a:xfrm>
          <a:prstGeom prst="rect">
            <a:avLst/>
          </a:prstGeom>
          <a:solidFill>
            <a:schemeClr val="accent3">
              <a:lumMod val="20000"/>
              <a:lumOff val="80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Clock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,h,m,s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h</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._minutes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m</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._seconds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i="1" dirty="0">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i="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self</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.hours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c = Clock(</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23</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800000"/>
                </a:solidFill>
                <a:latin typeface="Consolas" panose="020B0609020204030204" pitchFamily="49" charset="0"/>
                <a:ea typeface="Calibri" panose="020F0502020204030204" pitchFamily="34" charset="0"/>
                <a:cs typeface="Consolas" panose="020B0609020204030204" pitchFamily="49" charset="0"/>
              </a:rPr>
              <a:t>59</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c.get_hours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DC1CE79-9AB4-4C7A-93F0-E9403F38F580}"/>
              </a:ext>
            </a:extLst>
          </p:cNvPr>
          <p:cNvSpPr txBox="1"/>
          <p:nvPr/>
        </p:nvSpPr>
        <p:spPr>
          <a:xfrm>
            <a:off x="2737691" y="711549"/>
            <a:ext cx="711048" cy="246221"/>
          </a:xfrm>
          <a:prstGeom prst="rect">
            <a:avLst/>
          </a:prstGeom>
          <a:noFill/>
        </p:spPr>
        <p:txBody>
          <a:bodyPr wrap="square" rtlCol="0">
            <a:spAutoFit/>
          </a:bodyPr>
          <a:lstStyle/>
          <a:p>
            <a:pPr algn="r"/>
            <a:r>
              <a:rPr lang="en-US" sz="1000" b="1" dirty="0">
                <a:solidFill>
                  <a:schemeClr val="accent1">
                    <a:lumMod val="50000"/>
                  </a:schemeClr>
                </a:solidFill>
              </a:rPr>
              <a:t>C++</a:t>
            </a:r>
          </a:p>
        </p:txBody>
      </p:sp>
      <p:sp>
        <p:nvSpPr>
          <p:cNvPr id="9" name="TextBox 8">
            <a:extLst>
              <a:ext uri="{FF2B5EF4-FFF2-40B4-BE49-F238E27FC236}">
                <a16:creationId xmlns:a16="http://schemas.microsoft.com/office/drawing/2014/main" id="{36A45302-B720-4DBF-9C49-5BAE17D0E234}"/>
              </a:ext>
            </a:extLst>
          </p:cNvPr>
          <p:cNvSpPr txBox="1"/>
          <p:nvPr/>
        </p:nvSpPr>
        <p:spPr>
          <a:xfrm>
            <a:off x="4502592" y="1744801"/>
            <a:ext cx="932533" cy="246221"/>
          </a:xfrm>
          <a:prstGeom prst="rect">
            <a:avLst/>
          </a:prstGeom>
          <a:noFill/>
        </p:spPr>
        <p:txBody>
          <a:bodyPr wrap="square" rtlCol="0">
            <a:spAutoFit/>
          </a:bodyPr>
          <a:lstStyle/>
          <a:p>
            <a:pPr algn="r"/>
            <a:r>
              <a:rPr lang="en-US" sz="1000" b="1" dirty="0">
                <a:solidFill>
                  <a:schemeClr val="accent3">
                    <a:lumMod val="50000"/>
                  </a:schemeClr>
                </a:solidFill>
              </a:rPr>
              <a:t>Python</a:t>
            </a:r>
          </a:p>
        </p:txBody>
      </p:sp>
      <p:sp>
        <p:nvSpPr>
          <p:cNvPr id="10" name="TextBox 9">
            <a:extLst>
              <a:ext uri="{FF2B5EF4-FFF2-40B4-BE49-F238E27FC236}">
                <a16:creationId xmlns:a16="http://schemas.microsoft.com/office/drawing/2014/main" id="{6BFE952D-D52F-4362-A562-2D13D3D5012C}"/>
              </a:ext>
            </a:extLst>
          </p:cNvPr>
          <p:cNvSpPr txBox="1"/>
          <p:nvPr/>
        </p:nvSpPr>
        <p:spPr>
          <a:xfrm>
            <a:off x="8371443" y="834659"/>
            <a:ext cx="482448" cy="246221"/>
          </a:xfrm>
          <a:prstGeom prst="rect">
            <a:avLst/>
          </a:prstGeom>
          <a:noFill/>
        </p:spPr>
        <p:txBody>
          <a:bodyPr wrap="square" rtlCol="0">
            <a:spAutoFit/>
          </a:bodyPr>
          <a:lstStyle/>
          <a:p>
            <a:pPr algn="r"/>
            <a:r>
              <a:rPr lang="en-US" sz="1000" b="1" dirty="0">
                <a:solidFill>
                  <a:schemeClr val="tx1">
                    <a:lumMod val="75000"/>
                    <a:lumOff val="25000"/>
                  </a:schemeClr>
                </a:solidFill>
              </a:rPr>
              <a:t>Java</a:t>
            </a:r>
          </a:p>
        </p:txBody>
      </p:sp>
      <p:sp>
        <p:nvSpPr>
          <p:cNvPr id="11" name="Rectangle 10">
            <a:extLst>
              <a:ext uri="{FF2B5EF4-FFF2-40B4-BE49-F238E27FC236}">
                <a16:creationId xmlns:a16="http://schemas.microsoft.com/office/drawing/2014/main" id="{800D21A7-A360-4FA1-B1C1-3880A9568BE6}"/>
              </a:ext>
            </a:extLst>
          </p:cNvPr>
          <p:cNvSpPr/>
          <p:nvPr/>
        </p:nvSpPr>
        <p:spPr>
          <a:xfrm>
            <a:off x="2806225" y="1017977"/>
            <a:ext cx="2628900" cy="594778"/>
          </a:xfrm>
          <a:prstGeom prst="rect">
            <a:avLst/>
          </a:prstGeom>
          <a:solidFill>
            <a:schemeClr val="accent5">
              <a:lumMod val="20000"/>
              <a:lumOff val="80000"/>
            </a:schemeClr>
          </a:solidFill>
          <a:ln>
            <a:solidFill>
              <a:schemeClr val="tx1"/>
            </a:solidFill>
          </a:ln>
        </p:spPr>
        <p:txBody>
          <a:bodyPr wrap="square">
            <a:spAutoFit/>
          </a:bodyPr>
          <a:lstStyle/>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blah</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Blah</a:t>
            </a:r>
          </a:p>
          <a:p>
            <a:pPr>
              <a:lnSpc>
                <a:spcPct val="107000"/>
              </a:lnSpc>
            </a:pPr>
            <a:r>
              <a:rPr lang="en-US" sz="1000" dirty="0">
                <a:latin typeface="Consolas" panose="020B0609020204030204" pitchFamily="49" charset="0"/>
                <a:ea typeface="Calibri" panose="020F0502020204030204" pitchFamily="34" charset="0"/>
                <a:cs typeface="Times New Roman" panose="02020603050405020304" pitchFamily="18" charset="0"/>
              </a:rPr>
              <a:t>blah</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2D89901-9E67-454E-B426-F8F920C30300}"/>
              </a:ext>
            </a:extLst>
          </p:cNvPr>
          <p:cNvSpPr txBox="1"/>
          <p:nvPr/>
        </p:nvSpPr>
        <p:spPr>
          <a:xfrm>
            <a:off x="4502592" y="1031187"/>
            <a:ext cx="932533" cy="246221"/>
          </a:xfrm>
          <a:prstGeom prst="rect">
            <a:avLst/>
          </a:prstGeom>
          <a:noFill/>
        </p:spPr>
        <p:txBody>
          <a:bodyPr wrap="square" rtlCol="0">
            <a:spAutoFit/>
          </a:bodyPr>
          <a:lstStyle/>
          <a:p>
            <a:pPr algn="r"/>
            <a:r>
              <a:rPr lang="en-US" sz="1000" b="1" dirty="0">
                <a:solidFill>
                  <a:schemeClr val="accent5">
                    <a:lumMod val="50000"/>
                  </a:schemeClr>
                </a:solidFill>
              </a:rPr>
              <a:t>JavaScript</a:t>
            </a:r>
          </a:p>
        </p:txBody>
      </p:sp>
      <p:sp>
        <p:nvSpPr>
          <p:cNvPr id="13" name="Rectangle 12">
            <a:extLst>
              <a:ext uri="{FF2B5EF4-FFF2-40B4-BE49-F238E27FC236}">
                <a16:creationId xmlns:a16="http://schemas.microsoft.com/office/drawing/2014/main" id="{0B0B4B5A-7955-4378-B10C-B226ED982D7E}"/>
              </a:ext>
            </a:extLst>
          </p:cNvPr>
          <p:cNvSpPr/>
          <p:nvPr/>
        </p:nvSpPr>
        <p:spPr>
          <a:xfrm>
            <a:off x="1692268" y="4189564"/>
            <a:ext cx="3742857" cy="7238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F99AF4-4962-403E-BFA5-E848E12602A1}"/>
              </a:ext>
            </a:extLst>
          </p:cNvPr>
          <p:cNvSpPr txBox="1"/>
          <p:nvPr/>
        </p:nvSpPr>
        <p:spPr>
          <a:xfrm>
            <a:off x="685800" y="4171950"/>
            <a:ext cx="457200" cy="307777"/>
          </a:xfrm>
          <a:prstGeom prst="rect">
            <a:avLst/>
          </a:prstGeom>
          <a:solidFill>
            <a:schemeClr val="accent2">
              <a:lumMod val="20000"/>
              <a:lumOff val="80000"/>
            </a:schemeClr>
          </a:solidFill>
          <a:ln>
            <a:solidFill>
              <a:schemeClr val="tx2"/>
            </a:solidFill>
          </a:ln>
        </p:spPr>
        <p:txBody>
          <a:bodyPr wrap="square" rtlCol="0">
            <a:spAutoFit/>
          </a:bodyPr>
          <a:lstStyle/>
          <a:p>
            <a:pPr algn="r"/>
            <a:r>
              <a:rPr lang="en-US" sz="1400" dirty="0"/>
              <a:t>Z80</a:t>
            </a:r>
          </a:p>
        </p:txBody>
      </p:sp>
      <p:pic>
        <p:nvPicPr>
          <p:cNvPr id="14" name="Picture 13">
            <a:extLst>
              <a:ext uri="{FF2B5EF4-FFF2-40B4-BE49-F238E27FC236}">
                <a16:creationId xmlns:a16="http://schemas.microsoft.com/office/drawing/2014/main" id="{9FA85586-CADF-49F7-98E5-C05300CC1B21}"/>
              </a:ext>
            </a:extLst>
          </p:cNvPr>
          <p:cNvPicPr>
            <a:picLocks noChangeAspect="1"/>
          </p:cNvPicPr>
          <p:nvPr/>
        </p:nvPicPr>
        <p:blipFill>
          <a:blip r:embed="rId3"/>
          <a:stretch>
            <a:fillRect/>
          </a:stretch>
        </p:blipFill>
        <p:spPr>
          <a:xfrm>
            <a:off x="855512" y="3257550"/>
            <a:ext cx="945621" cy="394009"/>
          </a:xfrm>
          <a:prstGeom prst="rect">
            <a:avLst/>
          </a:prstGeom>
        </p:spPr>
      </p:pic>
      <p:pic>
        <p:nvPicPr>
          <p:cNvPr id="15" name="Picture 14">
            <a:extLst>
              <a:ext uri="{FF2B5EF4-FFF2-40B4-BE49-F238E27FC236}">
                <a16:creationId xmlns:a16="http://schemas.microsoft.com/office/drawing/2014/main" id="{2C8B2124-02F4-4C3C-AAE3-CE6C425A19AC}"/>
              </a:ext>
            </a:extLst>
          </p:cNvPr>
          <p:cNvPicPr>
            <a:picLocks noChangeAspect="1"/>
          </p:cNvPicPr>
          <p:nvPr/>
        </p:nvPicPr>
        <p:blipFill>
          <a:blip r:embed="rId4"/>
          <a:stretch>
            <a:fillRect/>
          </a:stretch>
        </p:blipFill>
        <p:spPr>
          <a:xfrm>
            <a:off x="4502592" y="3571780"/>
            <a:ext cx="814284" cy="328571"/>
          </a:xfrm>
          <a:prstGeom prst="rect">
            <a:avLst/>
          </a:prstGeom>
        </p:spPr>
      </p:pic>
      <p:pic>
        <p:nvPicPr>
          <p:cNvPr id="16" name="Picture 15">
            <a:extLst>
              <a:ext uri="{FF2B5EF4-FFF2-40B4-BE49-F238E27FC236}">
                <a16:creationId xmlns:a16="http://schemas.microsoft.com/office/drawing/2014/main" id="{FF8461EF-A2CD-4255-96DD-37C1992FA282}"/>
              </a:ext>
            </a:extLst>
          </p:cNvPr>
          <p:cNvPicPr>
            <a:picLocks noChangeAspect="1"/>
          </p:cNvPicPr>
          <p:nvPr/>
        </p:nvPicPr>
        <p:blipFill>
          <a:blip r:embed="rId5"/>
          <a:stretch>
            <a:fillRect/>
          </a:stretch>
        </p:blipFill>
        <p:spPr>
          <a:xfrm>
            <a:off x="3313429" y="1036780"/>
            <a:ext cx="1364668" cy="557172"/>
          </a:xfrm>
          <a:prstGeom prst="rect">
            <a:avLst/>
          </a:prstGeom>
        </p:spPr>
      </p:pic>
      <p:pic>
        <p:nvPicPr>
          <p:cNvPr id="17" name="Picture 16">
            <a:extLst>
              <a:ext uri="{FF2B5EF4-FFF2-40B4-BE49-F238E27FC236}">
                <a16:creationId xmlns:a16="http://schemas.microsoft.com/office/drawing/2014/main" id="{AAF583AE-DF84-4FA3-83E2-3ECB8D9575DC}"/>
              </a:ext>
            </a:extLst>
          </p:cNvPr>
          <p:cNvPicPr>
            <a:picLocks noChangeAspect="1"/>
          </p:cNvPicPr>
          <p:nvPr/>
        </p:nvPicPr>
        <p:blipFill>
          <a:blip r:embed="rId6"/>
          <a:stretch>
            <a:fillRect/>
          </a:stretch>
        </p:blipFill>
        <p:spPr>
          <a:xfrm>
            <a:off x="7417179" y="3511048"/>
            <a:ext cx="958732" cy="389303"/>
          </a:xfrm>
          <a:prstGeom prst="rect">
            <a:avLst/>
          </a:prstGeom>
        </p:spPr>
      </p:pic>
      <p:pic>
        <p:nvPicPr>
          <p:cNvPr id="19" name="Picture 18" descr="Image result for console icon">
            <a:extLst>
              <a:ext uri="{FF2B5EF4-FFF2-40B4-BE49-F238E27FC236}">
                <a16:creationId xmlns:a16="http://schemas.microsoft.com/office/drawing/2014/main" id="{9E07DCE9-23EE-4BB5-9AC5-012ADA79183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8174" y="4242362"/>
            <a:ext cx="298581" cy="29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97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F2B6-9D69-4D49-9EB3-769CF5A712F9}"/>
              </a:ext>
            </a:extLst>
          </p:cNvPr>
          <p:cNvSpPr>
            <a:spLocks noGrp="1"/>
          </p:cNvSpPr>
          <p:nvPr>
            <p:ph type="title"/>
          </p:nvPr>
        </p:nvSpPr>
        <p:spPr/>
        <p:txBody>
          <a:bodyPr/>
          <a:lstStyle/>
          <a:p>
            <a:r>
              <a:rPr lang="en-US" dirty="0"/>
              <a:t>Console Output</a:t>
            </a:r>
          </a:p>
        </p:txBody>
      </p:sp>
      <p:sp>
        <p:nvSpPr>
          <p:cNvPr id="4" name="Slide Number Placeholder 3">
            <a:extLst>
              <a:ext uri="{FF2B5EF4-FFF2-40B4-BE49-F238E27FC236}">
                <a16:creationId xmlns:a16="http://schemas.microsoft.com/office/drawing/2014/main" id="{688EB610-F8FF-4780-8DF8-AB1B44D28339}"/>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5" name="TextBox 4">
            <a:extLst>
              <a:ext uri="{FF2B5EF4-FFF2-40B4-BE49-F238E27FC236}">
                <a16:creationId xmlns:a16="http://schemas.microsoft.com/office/drawing/2014/main" id="{07AD060E-14E0-4B0A-A807-F4F5E0D5635A}"/>
              </a:ext>
            </a:extLst>
          </p:cNvPr>
          <p:cNvSpPr txBox="1"/>
          <p:nvPr/>
        </p:nvSpPr>
        <p:spPr>
          <a:xfrm>
            <a:off x="914400" y="1428750"/>
            <a:ext cx="3886202" cy="2286000"/>
          </a:xfrm>
          <a:prstGeom prst="rect">
            <a:avLst/>
          </a:prstGeom>
          <a:noFill/>
          <a:ln>
            <a:solidFill>
              <a:schemeClr val="bg1">
                <a:lumMod val="50000"/>
              </a:schemeClr>
            </a:solidFill>
          </a:ln>
        </p:spPr>
        <p:txBody>
          <a:bodyPr wrap="square" rtlCol="0">
            <a:noAutofit/>
          </a:bodyPr>
          <a:lstStyle/>
          <a:p>
            <a:r>
              <a:rPr lang="en-US" dirty="0">
                <a:latin typeface="Consolas" panose="020B0609020204030204" pitchFamily="49" charset="0"/>
              </a:rPr>
              <a:t>This is some output</a:t>
            </a:r>
          </a:p>
        </p:txBody>
      </p:sp>
      <p:grpSp>
        <p:nvGrpSpPr>
          <p:cNvPr id="9" name="Group 8">
            <a:extLst>
              <a:ext uri="{FF2B5EF4-FFF2-40B4-BE49-F238E27FC236}">
                <a16:creationId xmlns:a16="http://schemas.microsoft.com/office/drawing/2014/main" id="{3AE2C0B8-1507-4D76-96A5-EECDD3AB0EE2}"/>
              </a:ext>
            </a:extLst>
          </p:cNvPr>
          <p:cNvGrpSpPr/>
          <p:nvPr/>
        </p:nvGrpSpPr>
        <p:grpSpPr>
          <a:xfrm>
            <a:off x="974992" y="1114769"/>
            <a:ext cx="354807" cy="261165"/>
            <a:chOff x="5029199" y="1611630"/>
            <a:chExt cx="354807" cy="261165"/>
          </a:xfrm>
        </p:grpSpPr>
        <p:sp>
          <p:nvSpPr>
            <p:cNvPr id="6" name="TextBox 5">
              <a:extLst>
                <a:ext uri="{FF2B5EF4-FFF2-40B4-BE49-F238E27FC236}">
                  <a16:creationId xmlns:a16="http://schemas.microsoft.com/office/drawing/2014/main" id="{E52CF2E5-6CDF-400C-8AC9-FF41C3516FA7}"/>
                </a:ext>
              </a:extLst>
            </p:cNvPr>
            <p:cNvSpPr txBox="1"/>
            <p:nvPr/>
          </p:nvSpPr>
          <p:spPr>
            <a:xfrm>
              <a:off x="5029199" y="1657351"/>
              <a:ext cx="354807" cy="215444"/>
            </a:xfrm>
            <a:prstGeom prst="rect">
              <a:avLst/>
            </a:prstGeom>
            <a:solidFill>
              <a:schemeClr val="tx1"/>
            </a:solidFill>
            <a:ln>
              <a:solidFill>
                <a:schemeClr val="tx1"/>
              </a:solidFill>
            </a:ln>
          </p:spPr>
          <p:txBody>
            <a:bodyPr wrap="square" rtlCol="0">
              <a:spAutoFit/>
            </a:bodyPr>
            <a:lstStyle/>
            <a:p>
              <a:r>
                <a:rPr lang="en-US" sz="800" b="1" dirty="0">
                  <a:solidFill>
                    <a:schemeClr val="bg1"/>
                  </a:solidFill>
                  <a:latin typeface="Consolas" panose="020B0609020204030204" pitchFamily="49" charset="0"/>
                </a:rPr>
                <a:t>C:\</a:t>
              </a:r>
            </a:p>
          </p:txBody>
        </p:sp>
        <p:sp>
          <p:nvSpPr>
            <p:cNvPr id="7" name="Rectangle 6">
              <a:extLst>
                <a:ext uri="{FF2B5EF4-FFF2-40B4-BE49-F238E27FC236}">
                  <a16:creationId xmlns:a16="http://schemas.microsoft.com/office/drawing/2014/main" id="{12A28D31-F638-489A-9200-9D026B4940F1}"/>
                </a:ext>
              </a:extLst>
            </p:cNvPr>
            <p:cNvSpPr/>
            <p:nvPr/>
          </p:nvSpPr>
          <p:spPr>
            <a:xfrm>
              <a:off x="5029199" y="1611630"/>
              <a:ext cx="354807" cy="45721"/>
            </a:xfrm>
            <a:prstGeom prst="rect">
              <a:avLst/>
            </a:prstGeom>
            <a:solidFill>
              <a:schemeClr val="bg1">
                <a:lumMod val="85000"/>
              </a:schemeClr>
            </a:solidFill>
            <a:ln w="9525" cmpd="sng">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324EA623-D9AF-414E-A6F3-488E2F43DDA3}"/>
              </a:ext>
            </a:extLst>
          </p:cNvPr>
          <p:cNvSpPr txBox="1"/>
          <p:nvPr/>
        </p:nvSpPr>
        <p:spPr>
          <a:xfrm>
            <a:off x="914400" y="1046602"/>
            <a:ext cx="3886202" cy="382149"/>
          </a:xfrm>
          <a:prstGeom prst="rect">
            <a:avLst/>
          </a:prstGeom>
          <a:noFill/>
          <a:ln>
            <a:solidFill>
              <a:schemeClr val="bg1">
                <a:lumMod val="50000"/>
              </a:schemeClr>
            </a:solidFill>
          </a:ln>
        </p:spPr>
        <p:txBody>
          <a:bodyPr wrap="square" rtlCol="0" anchor="ctr" anchorCtr="0">
            <a:noAutofit/>
          </a:bodyPr>
          <a:lstStyle/>
          <a:p>
            <a:r>
              <a:rPr lang="en-US" sz="1200" dirty="0">
                <a:latin typeface="Consolas" panose="020B0609020204030204" pitchFamily="49" charset="0"/>
              </a:rPr>
              <a:t>     </a:t>
            </a:r>
            <a:r>
              <a:rPr lang="en-US" sz="1400" dirty="0">
                <a:latin typeface="Consolas" panose="020B0609020204030204" pitchFamily="49" charset="0"/>
              </a:rPr>
              <a:t>Command Prompt                - X</a:t>
            </a:r>
          </a:p>
        </p:txBody>
      </p:sp>
      <p:pic>
        <p:nvPicPr>
          <p:cNvPr id="12" name="Picture 2" descr="Image result for console icon">
            <a:extLst>
              <a:ext uri="{FF2B5EF4-FFF2-40B4-BE49-F238E27FC236}">
                <a16:creationId xmlns:a16="http://schemas.microsoft.com/office/drawing/2014/main" id="{73D12FEC-BDAF-4D5C-9737-BDB538ADF1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1441833"/>
            <a:ext cx="385762" cy="3857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06D8FD-59B5-409D-9055-9412EABAAC4D}"/>
              </a:ext>
            </a:extLst>
          </p:cNvPr>
          <p:cNvSpPr txBox="1"/>
          <p:nvPr/>
        </p:nvSpPr>
        <p:spPr>
          <a:xfrm>
            <a:off x="5146115" y="2602677"/>
            <a:ext cx="2823693" cy="845168"/>
          </a:xfrm>
          <a:prstGeom prst="rect">
            <a:avLst/>
          </a:prstGeom>
          <a:blipFill dpi="0" rotWithShape="1">
            <a:blip r:embed="rId3">
              <a:alphaModFix amt="25000"/>
            </a:blip>
            <a:srcRect/>
            <a:tile tx="0" ty="0" sx="100000" sy="100000" flip="none" algn="tl"/>
          </a:blipFill>
          <a:ln>
            <a:solidFill>
              <a:schemeClr val="bg1">
                <a:lumMod val="50000"/>
              </a:schemeClr>
            </a:solidFill>
          </a:ln>
        </p:spPr>
        <p:txBody>
          <a:bodyPr wrap="square" rtlCol="0">
            <a:noAutofit/>
          </a:bodyPr>
          <a:lstStyle/>
          <a:p>
            <a:r>
              <a:rPr lang="en-US" dirty="0">
                <a:latin typeface="Consolas" panose="020B0609020204030204" pitchFamily="49" charset="0"/>
              </a:rPr>
              <a:t>Meow!</a:t>
            </a:r>
          </a:p>
          <a:p>
            <a:r>
              <a:rPr lang="en-US" dirty="0">
                <a:latin typeface="Consolas" panose="020B0609020204030204" pitchFamily="49" charset="0"/>
              </a:rPr>
              <a:t>Meow!</a:t>
            </a:r>
          </a:p>
          <a:p>
            <a:r>
              <a:rPr lang="en-US" dirty="0">
                <a:latin typeface="Consolas" panose="020B0609020204030204" pitchFamily="49" charset="0"/>
              </a:rPr>
              <a:t>Woof!</a:t>
            </a:r>
          </a:p>
        </p:txBody>
      </p:sp>
      <p:pic>
        <p:nvPicPr>
          <p:cNvPr id="13" name="Picture 2" descr="Image result for console icon">
            <a:extLst>
              <a:ext uri="{FF2B5EF4-FFF2-40B4-BE49-F238E27FC236}">
                <a16:creationId xmlns:a16="http://schemas.microsoft.com/office/drawing/2014/main" id="{E4AAB332-7ADC-435A-904C-11F2082436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0364" y="2637522"/>
            <a:ext cx="298581" cy="29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53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1976-2400-405F-A521-68E1A4A97975}"/>
              </a:ext>
            </a:extLst>
          </p:cNvPr>
          <p:cNvSpPr>
            <a:spLocks noGrp="1"/>
          </p:cNvSpPr>
          <p:nvPr>
            <p:ph type="title"/>
          </p:nvPr>
        </p:nvSpPr>
        <p:spPr/>
        <p:txBody>
          <a:bodyPr/>
          <a:lstStyle/>
          <a:p>
            <a:r>
              <a:rPr lang="en-US" dirty="0"/>
              <a:t>Things</a:t>
            </a:r>
          </a:p>
        </p:txBody>
      </p:sp>
      <p:sp>
        <p:nvSpPr>
          <p:cNvPr id="3" name="Content Placeholder 2">
            <a:extLst>
              <a:ext uri="{FF2B5EF4-FFF2-40B4-BE49-F238E27FC236}">
                <a16:creationId xmlns:a16="http://schemas.microsoft.com/office/drawing/2014/main" id="{BAB722C2-A607-49F6-9332-09D034F138FD}"/>
              </a:ext>
            </a:extLst>
          </p:cNvPr>
          <p:cNvSpPr>
            <a:spLocks noGrp="1"/>
          </p:cNvSpPr>
          <p:nvPr>
            <p:ph idx="1"/>
          </p:nvPr>
        </p:nvSpPr>
        <p:spPr>
          <a:xfrm>
            <a:off x="457200" y="742950"/>
            <a:ext cx="3657600" cy="1371600"/>
          </a:xfrm>
        </p:spPr>
        <p:txBody>
          <a:bodyPr/>
          <a:lstStyle/>
          <a:p>
            <a:r>
              <a:rPr lang="en-US" dirty="0"/>
              <a:t>One</a:t>
            </a:r>
          </a:p>
          <a:p>
            <a:r>
              <a:rPr lang="en-US" dirty="0"/>
              <a:t>Two</a:t>
            </a:r>
          </a:p>
          <a:p>
            <a:r>
              <a:rPr lang="en-US" dirty="0"/>
              <a:t>Three</a:t>
            </a:r>
          </a:p>
          <a:p>
            <a:endParaRPr lang="en-US" dirty="0"/>
          </a:p>
        </p:txBody>
      </p:sp>
      <p:sp>
        <p:nvSpPr>
          <p:cNvPr id="4" name="Slide Number Placeholder 3">
            <a:extLst>
              <a:ext uri="{FF2B5EF4-FFF2-40B4-BE49-F238E27FC236}">
                <a16:creationId xmlns:a16="http://schemas.microsoft.com/office/drawing/2014/main" id="{6A6203DE-7D7D-41F7-AF2C-41AB56FD7084}"/>
              </a:ext>
            </a:extLst>
          </p:cNvPr>
          <p:cNvSpPr>
            <a:spLocks noGrp="1"/>
          </p:cNvSpPr>
          <p:nvPr>
            <p:ph type="sldNum" sz="quarter" idx="12"/>
          </p:nvPr>
        </p:nvSpPr>
        <p:spPr/>
        <p:txBody>
          <a:bodyPr/>
          <a:lstStyle/>
          <a:p>
            <a:fld id="{B9EA2576-3992-4A7D-AC41-AC0E2BE3E45F}" type="slidenum">
              <a:rPr lang="en-US" smtClean="0"/>
              <a:pPr/>
              <a:t>5</a:t>
            </a:fld>
            <a:endParaRPr lang="en-US" dirty="0"/>
          </a:p>
        </p:txBody>
      </p:sp>
      <p:cxnSp>
        <p:nvCxnSpPr>
          <p:cNvPr id="6" name="Straight Arrow Connector 5">
            <a:extLst>
              <a:ext uri="{FF2B5EF4-FFF2-40B4-BE49-F238E27FC236}">
                <a16:creationId xmlns:a16="http://schemas.microsoft.com/office/drawing/2014/main" id="{16B97FF5-7590-4CF0-89FF-FD27842BE339}"/>
              </a:ext>
            </a:extLst>
          </p:cNvPr>
          <p:cNvCxnSpPr/>
          <p:nvPr/>
        </p:nvCxnSpPr>
        <p:spPr>
          <a:xfrm>
            <a:off x="5029200" y="1428750"/>
            <a:ext cx="2514600" cy="1828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CE2730-FC3F-4760-91A7-3D76A2AF1C45}"/>
              </a:ext>
            </a:extLst>
          </p:cNvPr>
          <p:cNvSpPr/>
          <p:nvPr/>
        </p:nvSpPr>
        <p:spPr>
          <a:xfrm>
            <a:off x="5486400" y="3028950"/>
            <a:ext cx="13716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AEBFFB-0FE6-42DF-96D6-BACE1D3ED4C1}"/>
              </a:ext>
            </a:extLst>
          </p:cNvPr>
          <p:cNvSpPr txBox="1"/>
          <p:nvPr/>
        </p:nvSpPr>
        <p:spPr>
          <a:xfrm>
            <a:off x="6629400" y="1200150"/>
            <a:ext cx="1600200" cy="369332"/>
          </a:xfrm>
          <a:prstGeom prst="rect">
            <a:avLst/>
          </a:prstGeom>
          <a:noFill/>
        </p:spPr>
        <p:txBody>
          <a:bodyPr wrap="square" rtlCol="0">
            <a:spAutoFit/>
          </a:bodyPr>
          <a:lstStyle/>
          <a:p>
            <a:r>
              <a:rPr lang="en-US" dirty="0">
                <a:solidFill>
                  <a:srgbClr val="FF0000"/>
                </a:solidFill>
              </a:rPr>
              <a:t>Note</a:t>
            </a:r>
          </a:p>
        </p:txBody>
      </p:sp>
      <p:sp>
        <p:nvSpPr>
          <p:cNvPr id="9" name="TextBox 8">
            <a:extLst>
              <a:ext uri="{FF2B5EF4-FFF2-40B4-BE49-F238E27FC236}">
                <a16:creationId xmlns:a16="http://schemas.microsoft.com/office/drawing/2014/main" id="{DACF079F-73D0-40DA-8804-5072D8A941C4}"/>
              </a:ext>
            </a:extLst>
          </p:cNvPr>
          <p:cNvSpPr txBox="1"/>
          <p:nvPr/>
        </p:nvSpPr>
        <p:spPr>
          <a:xfrm>
            <a:off x="2197865" y="3714750"/>
            <a:ext cx="1600200" cy="369332"/>
          </a:xfrm>
          <a:prstGeom prst="rect">
            <a:avLst/>
          </a:prstGeom>
          <a:noFill/>
        </p:spPr>
        <p:txBody>
          <a:bodyPr wrap="square" rtlCol="0">
            <a:spAutoFit/>
          </a:bodyPr>
          <a:lstStyle/>
          <a:p>
            <a:r>
              <a:rPr lang="en-US" b="1" dirty="0">
                <a:solidFill>
                  <a:schemeClr val="accent4"/>
                </a:solidFill>
              </a:rPr>
              <a:t>keywords</a:t>
            </a:r>
          </a:p>
        </p:txBody>
      </p:sp>
    </p:spTree>
    <p:extLst>
      <p:ext uri="{BB962C8B-B14F-4D97-AF65-F5344CB8AC3E}">
        <p14:creationId xmlns:p14="http://schemas.microsoft.com/office/powerpoint/2010/main" val="142133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69B94-483B-4F5B-B290-C6D4C05C9C52}"/>
              </a:ext>
            </a:extLst>
          </p:cNvPr>
          <p:cNvSpPr>
            <a:spLocks noGrp="1"/>
          </p:cNvSpPr>
          <p:nvPr>
            <p:ph type="title"/>
          </p:nvPr>
        </p:nvSpPr>
        <p:spPr/>
        <p:txBody>
          <a:bodyPr/>
          <a:lstStyle/>
          <a:p>
            <a:r>
              <a:rPr lang="en-US" dirty="0"/>
              <a:t>Diagrams</a:t>
            </a:r>
          </a:p>
        </p:txBody>
      </p:sp>
      <p:sp>
        <p:nvSpPr>
          <p:cNvPr id="4" name="Slide Number Placeholder 3">
            <a:extLst>
              <a:ext uri="{FF2B5EF4-FFF2-40B4-BE49-F238E27FC236}">
                <a16:creationId xmlns:a16="http://schemas.microsoft.com/office/drawing/2014/main" id="{F9286FAA-0FAF-47AB-B590-7DD334EF26AE}"/>
              </a:ext>
            </a:extLst>
          </p:cNvPr>
          <p:cNvSpPr>
            <a:spLocks noGrp="1"/>
          </p:cNvSpPr>
          <p:nvPr>
            <p:ph type="sldNum" sz="quarter" idx="12"/>
          </p:nvPr>
        </p:nvSpPr>
        <p:spPr/>
        <p:txBody>
          <a:bodyPr/>
          <a:lstStyle/>
          <a:p>
            <a:fld id="{B9EA2576-3992-4A7D-AC41-AC0E2BE3E45F}" type="slidenum">
              <a:rPr lang="en-US" smtClean="0"/>
              <a:pPr/>
              <a:t>6</a:t>
            </a:fld>
            <a:endParaRPr lang="en-US" dirty="0"/>
          </a:p>
        </p:txBody>
      </p:sp>
      <p:grpSp>
        <p:nvGrpSpPr>
          <p:cNvPr id="7" name="Group 6">
            <a:extLst>
              <a:ext uri="{FF2B5EF4-FFF2-40B4-BE49-F238E27FC236}">
                <a16:creationId xmlns:a16="http://schemas.microsoft.com/office/drawing/2014/main" id="{E46A1DDC-8158-4D30-8807-EEA59B1FCF30}"/>
              </a:ext>
            </a:extLst>
          </p:cNvPr>
          <p:cNvGrpSpPr/>
          <p:nvPr/>
        </p:nvGrpSpPr>
        <p:grpSpPr>
          <a:xfrm>
            <a:off x="685800" y="1200150"/>
            <a:ext cx="2057400" cy="2123658"/>
            <a:chOff x="1828800" y="1516618"/>
            <a:chExt cx="2057400" cy="2123658"/>
          </a:xfrm>
        </p:grpSpPr>
        <p:sp>
          <p:nvSpPr>
            <p:cNvPr id="5" name="TextBox 4">
              <a:extLst>
                <a:ext uri="{FF2B5EF4-FFF2-40B4-BE49-F238E27FC236}">
                  <a16:creationId xmlns:a16="http://schemas.microsoft.com/office/drawing/2014/main" id="{4BEDE1FD-5CA3-420C-977A-859CE152D153}"/>
                </a:ext>
              </a:extLst>
            </p:cNvPr>
            <p:cNvSpPr txBox="1"/>
            <p:nvPr/>
          </p:nvSpPr>
          <p:spPr>
            <a:xfrm>
              <a:off x="1828800" y="1885950"/>
              <a:ext cx="2057400" cy="1754326"/>
            </a:xfrm>
            <a:prstGeom prst="rect">
              <a:avLst/>
            </a:prstGeom>
            <a:noFill/>
            <a:ln>
              <a:solidFill>
                <a:schemeClr val="bg1">
                  <a:lumMod val="50000"/>
                </a:schemeClr>
              </a:solidFill>
            </a:ln>
          </p:spPr>
          <p:txBody>
            <a:bodyPr wrap="square" rtlCol="0">
              <a:spAutoFit/>
            </a:bodyPr>
            <a:lstStyle/>
            <a:p>
              <a:r>
                <a:rPr lang="en-US" sz="1200" dirty="0"/>
                <a:t>add(e) : </a:t>
              </a:r>
              <a:r>
                <a:rPr lang="en-US" sz="1200" dirty="0" err="1"/>
                <a:t>boolean</a:t>
              </a:r>
              <a:endParaRPr lang="en-US" sz="1200" dirty="0"/>
            </a:p>
            <a:p>
              <a:r>
                <a:rPr lang="en-US" sz="1200" dirty="0"/>
                <a:t>add(</a:t>
              </a:r>
              <a:r>
                <a:rPr lang="en-US" sz="1200" dirty="0" err="1"/>
                <a:t>index,object</a:t>
              </a:r>
              <a:r>
                <a:rPr lang="en-US" sz="1200" dirty="0"/>
                <a:t>) : void</a:t>
              </a:r>
            </a:p>
            <a:p>
              <a:r>
                <a:rPr lang="en-US" sz="1200" dirty="0"/>
                <a:t>remove(index) : Object</a:t>
              </a:r>
            </a:p>
            <a:p>
              <a:r>
                <a:rPr lang="en-US" sz="1200" dirty="0"/>
                <a:t>clear() : void</a:t>
              </a:r>
            </a:p>
            <a:p>
              <a:r>
                <a:rPr lang="en-US" sz="1200" dirty="0"/>
                <a:t>contains(object) : </a:t>
              </a:r>
              <a:r>
                <a:rPr lang="en-US" sz="1200" dirty="0" err="1"/>
                <a:t>boolean</a:t>
              </a:r>
              <a:endParaRPr lang="en-US" sz="1200" dirty="0"/>
            </a:p>
            <a:p>
              <a:r>
                <a:rPr lang="en-US" sz="1200" dirty="0"/>
                <a:t>get(index) : Object</a:t>
              </a:r>
            </a:p>
            <a:p>
              <a:r>
                <a:rPr lang="en-US" sz="1200" dirty="0"/>
                <a:t>set(index, object) : Object</a:t>
              </a:r>
            </a:p>
            <a:p>
              <a:r>
                <a:rPr lang="en-US" sz="1200" dirty="0"/>
                <a:t>size() : int</a:t>
              </a:r>
            </a:p>
            <a:p>
              <a:r>
                <a:rPr lang="en-US" sz="1200" dirty="0" err="1"/>
                <a:t>isEmpty</a:t>
              </a:r>
              <a:r>
                <a:rPr lang="en-US" sz="1200" dirty="0"/>
                <a:t>() : </a:t>
              </a:r>
              <a:r>
                <a:rPr lang="en-US" sz="1200" dirty="0" err="1"/>
                <a:t>boolean</a:t>
              </a:r>
              <a:endParaRPr lang="en-US" sz="1200" dirty="0"/>
            </a:p>
          </p:txBody>
        </p:sp>
        <p:sp>
          <p:nvSpPr>
            <p:cNvPr id="6" name="TextBox 5">
              <a:extLst>
                <a:ext uri="{FF2B5EF4-FFF2-40B4-BE49-F238E27FC236}">
                  <a16:creationId xmlns:a16="http://schemas.microsoft.com/office/drawing/2014/main" id="{762DEAD9-8067-4982-B793-4F9F5DAACBD9}"/>
                </a:ext>
              </a:extLst>
            </p:cNvPr>
            <p:cNvSpPr txBox="1"/>
            <p:nvPr/>
          </p:nvSpPr>
          <p:spPr>
            <a:xfrm>
              <a:off x="1828800" y="1516618"/>
              <a:ext cx="2057400" cy="369332"/>
            </a:xfrm>
            <a:prstGeom prst="rect">
              <a:avLst/>
            </a:prstGeom>
            <a:noFill/>
            <a:ln>
              <a:solidFill>
                <a:schemeClr val="bg1">
                  <a:lumMod val="50000"/>
                </a:schemeClr>
              </a:solidFill>
            </a:ln>
          </p:spPr>
          <p:txBody>
            <a:bodyPr wrap="square" rtlCol="0">
              <a:spAutoFit/>
            </a:bodyPr>
            <a:lstStyle/>
            <a:p>
              <a:pPr algn="ctr"/>
              <a:r>
                <a:rPr lang="en-US" b="1" dirty="0"/>
                <a:t>List</a:t>
              </a:r>
            </a:p>
          </p:txBody>
        </p:sp>
      </p:grpSp>
      <p:sp>
        <p:nvSpPr>
          <p:cNvPr id="3" name="Flowchart: Magnetic Disk 2">
            <a:extLst>
              <a:ext uri="{FF2B5EF4-FFF2-40B4-BE49-F238E27FC236}">
                <a16:creationId xmlns:a16="http://schemas.microsoft.com/office/drawing/2014/main" id="{11BF2D43-FB94-49C9-A6C4-208CD78B92DA}"/>
              </a:ext>
            </a:extLst>
          </p:cNvPr>
          <p:cNvSpPr/>
          <p:nvPr/>
        </p:nvSpPr>
        <p:spPr>
          <a:xfrm>
            <a:off x="4343400" y="2571750"/>
            <a:ext cx="914400" cy="914400"/>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35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650" y="1646237"/>
            <a:ext cx="2419350" cy="24193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Sketch out the CUSTOMER table. You should track a customer’s address …</a:t>
            </a:r>
          </a:p>
        </p:txBody>
      </p:sp>
      <p:sp>
        <p:nvSpPr>
          <p:cNvPr id="4" name="Slide Number Placeholder 3"/>
          <p:cNvSpPr>
            <a:spLocks noGrp="1"/>
          </p:cNvSpPr>
          <p:nvPr>
            <p:ph type="sldNum" sz="quarter" idx="12"/>
          </p:nvPr>
        </p:nvSpPr>
        <p:spPr/>
        <p:txBody>
          <a:bodyPr/>
          <a:lstStyle/>
          <a:p>
            <a:fld id="{B9EA2576-3992-4A7D-AC41-AC0E2BE3E45F}" type="slidenum">
              <a:rPr lang="en-US" smtClean="0"/>
              <a:pPr/>
              <a:t>7</a:t>
            </a:fld>
            <a:endParaRPr lang="en-US" dirty="0"/>
          </a:p>
        </p:txBody>
      </p:sp>
    </p:spTree>
    <p:extLst>
      <p:ext uri="{BB962C8B-B14F-4D97-AF65-F5344CB8AC3E}">
        <p14:creationId xmlns:p14="http://schemas.microsoft.com/office/powerpoint/2010/main" val="2785721812"/>
      </p:ext>
    </p:extLst>
  </p:cSld>
  <p:clrMapOvr>
    <a:masterClrMapping/>
  </p:clrMapOvr>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12624</TotalTime>
  <Words>514</Words>
  <Application>Microsoft Office PowerPoint</Application>
  <PresentationFormat>On-screen Show (16:9)</PresentationFormat>
  <Paragraphs>117</Paragraphs>
  <Slides>7</Slides>
  <Notes>4</Notes>
  <HiddenSlides>1</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7</vt:i4>
      </vt:variant>
    </vt:vector>
  </HeadingPairs>
  <TitlesOfParts>
    <vt:vector size="18"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Templates and Tools</vt:lpstr>
      <vt:lpstr>See Also</vt:lpstr>
      <vt:lpstr>Code Colors</vt:lpstr>
      <vt:lpstr>Console Output</vt:lpstr>
      <vt:lpstr>Things</vt:lpstr>
      <vt:lpstr>Diagrams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327</cp:revision>
  <cp:lastPrinted>2018-07-29T22:26:15Z</cp:lastPrinted>
  <dcterms:created xsi:type="dcterms:W3CDTF">2015-07-04T21:12:26Z</dcterms:created>
  <dcterms:modified xsi:type="dcterms:W3CDTF">2020-04-02T14:16:42Z</dcterms:modified>
</cp:coreProperties>
</file>